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2136" y="9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ЗАДАЧА ГОСУДАРСТВА:</a:t>
            </a:r>
            <a:endParaRPr lang="ru-RU" sz="2000" dirty="0" smtClean="0">
              <a:solidFill>
                <a:srgbClr val="0A0A7C"/>
              </a:solidFill>
            </a:endParaRPr>
          </a:p>
          <a:p>
            <a:r>
              <a:rPr lang="ru-RU" sz="2000" dirty="0" smtClean="0"/>
              <a:t>создать</a:t>
            </a:r>
            <a:r>
              <a:rPr lang="ru-RU" sz="2000" dirty="0"/>
              <a:t>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</a:t>
            </a:r>
            <a:r>
              <a:rPr lang="ru-RU" sz="2000" dirty="0" smtClean="0"/>
              <a:t>четкими </a:t>
            </a:r>
            <a:r>
              <a:rPr lang="ru-RU" sz="2000" dirty="0"/>
              <a:t>условиями для мотивации переезда в </a:t>
            </a:r>
            <a:r>
              <a:rPr lang="ru-RU" sz="2000" dirty="0" smtClean="0"/>
              <a:t>село;</a:t>
            </a:r>
            <a:endParaRPr lang="ru-RU" sz="2000" dirty="0"/>
          </a:p>
          <a:p>
            <a:r>
              <a:rPr lang="ru-RU" sz="2000" b="1" dirty="0" smtClean="0"/>
              <a:t>остановить </a:t>
            </a:r>
            <a:r>
              <a:rPr lang="ru-RU" sz="2000" b="1" dirty="0"/>
              <a:t>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 smtClean="0"/>
              <a:t>г.Минск</a:t>
            </a:r>
            <a:r>
              <a:rPr lang="ru-RU" sz="2000" dirty="0" smtClean="0"/>
              <a:t> </a:t>
            </a:r>
            <a:r>
              <a:rPr lang="ru-RU" sz="2000" dirty="0"/>
              <a:t>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</a:t>
            </a:r>
            <a:r>
              <a:rPr lang="ru-RU" sz="2000" dirty="0" smtClean="0"/>
              <a:t>живет </a:t>
            </a:r>
            <a:r>
              <a:rPr lang="ru-RU" sz="2000" dirty="0"/>
              <a:t>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</a:t>
            </a:r>
            <a:r>
              <a:rPr lang="ru-RU" sz="2000" dirty="0" smtClean="0"/>
              <a:t>чем </a:t>
            </a:r>
            <a:r>
              <a:rPr lang="ru-RU" sz="2000" dirty="0"/>
              <a:t>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  <a:endParaRPr lang="ru-RU" sz="3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182C7F"/>
                </a:solidFill>
              </a:rPr>
              <a:t>ПРИОРИТЕТЫ ПРОГРАММЫ-2030</a:t>
            </a:r>
            <a:endParaRPr lang="ru-RU" sz="25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сильными, а будем сильными – страна будет мирной и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</a:t>
            </a:r>
            <a:r>
              <a:rPr lang="ru-RU" dirty="0" smtClean="0"/>
              <a:t>Президента Республики Беларусь </a:t>
            </a:r>
            <a:r>
              <a:rPr lang="ru-RU" dirty="0" err="1" smtClean="0"/>
              <a:t>А.Г.Лукашенко</a:t>
            </a:r>
            <a:r>
              <a:rPr lang="ru-RU" dirty="0" smtClean="0"/>
              <a:t> </a:t>
            </a:r>
            <a:r>
              <a:rPr lang="ru-RU" dirty="0"/>
              <a:t>на втором заседании седьмого </a:t>
            </a:r>
            <a:r>
              <a:rPr lang="ru-RU" dirty="0" smtClean="0"/>
              <a:t>Всебелорусского</a:t>
            </a:r>
            <a:br>
              <a:rPr lang="ru-RU" dirty="0" smtClean="0"/>
            </a:br>
            <a:r>
              <a:rPr lang="ru-RU" dirty="0" smtClean="0"/>
              <a:t>народного собрания</a:t>
            </a:r>
            <a:endParaRPr lang="ru-RU" dirty="0"/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82C7F"/>
                </a:solidFill>
              </a:rPr>
              <a:t>Послание Главы государства </a:t>
            </a:r>
            <a:r>
              <a:rPr lang="ru-RU" sz="1600" dirty="0">
                <a:solidFill>
                  <a:srgbClr val="182C7F"/>
                </a:solidFill>
              </a:rPr>
              <a:t>вызвало </a:t>
            </a:r>
            <a:r>
              <a:rPr lang="ru-RU" sz="1600" dirty="0" smtClean="0">
                <a:solidFill>
                  <a:srgbClr val="182C7F"/>
                </a:solidFill>
              </a:rPr>
              <a:t>интерес не только у белорусов</a:t>
            </a:r>
            <a:r>
              <a:rPr lang="ru-RU" sz="1600" dirty="0">
                <a:solidFill>
                  <a:srgbClr val="182C7F"/>
                </a:solidFill>
              </a:rPr>
              <a:t>, но и жителей </a:t>
            </a:r>
            <a:r>
              <a:rPr lang="ru-RU" sz="1600" dirty="0" smtClean="0">
                <a:solidFill>
                  <a:srgbClr val="182C7F"/>
                </a:solidFill>
              </a:rPr>
              <a:t>ближнего и дальнего зарубежья. </a:t>
            </a:r>
          </a:p>
          <a:p>
            <a:r>
              <a:rPr lang="ru-RU" sz="1600" dirty="0" smtClean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 smtClean="0">
                <a:solidFill>
                  <a:srgbClr val="182C7F"/>
                </a:solidFill>
              </a:rPr>
              <a:t>более </a:t>
            </a:r>
            <a:r>
              <a:rPr lang="ru-RU" sz="1600" b="1" dirty="0">
                <a:solidFill>
                  <a:srgbClr val="182C7F"/>
                </a:solidFill>
              </a:rPr>
              <a:t>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 smtClean="0">
                <a:solidFill>
                  <a:srgbClr val="182C7F"/>
                </a:solidFill>
              </a:rPr>
              <a:t>медиакомпаний</a:t>
            </a:r>
            <a:r>
              <a:rPr lang="ru-RU" sz="1600" dirty="0" smtClean="0">
                <a:solidFill>
                  <a:srgbClr val="182C7F"/>
                </a:solidFill>
              </a:rPr>
              <a:t>, около </a:t>
            </a:r>
            <a:r>
              <a:rPr lang="ru-RU" sz="1600" dirty="0">
                <a:solidFill>
                  <a:srgbClr val="182C7F"/>
                </a:solidFill>
              </a:rPr>
              <a:t>50 специалистов пресс-служб госорганов. Ход мероприятия широко освещался ведущими СМИ России, Китая, Турции, </a:t>
            </a:r>
            <a:r>
              <a:rPr lang="ru-RU" sz="1600" dirty="0" smtClean="0">
                <a:solidFill>
                  <a:srgbClr val="182C7F"/>
                </a:solidFill>
              </a:rPr>
              <a:t>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ИТОГИ ПЯТИЛЕТКИ: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ГЛОБАЛЬНЫЕ СВЯЗИ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Внешнеторговые </a:t>
            </a:r>
            <a:r>
              <a:rPr lang="ru-RU" sz="1500" dirty="0">
                <a:solidFill>
                  <a:schemeClr val="bg1"/>
                </a:solidFill>
              </a:rPr>
              <a:t>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</a:t>
            </a:r>
            <a:r>
              <a:rPr lang="ru-RU" sz="1500" dirty="0" smtClean="0">
                <a:solidFill>
                  <a:schemeClr val="bg1"/>
                </a:solidFill>
              </a:rPr>
              <a:t>мира.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ДОСТИЖЕНИЯ В РЕЙТИНГАХ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48-е </a:t>
            </a:r>
            <a:r>
              <a:rPr lang="ru-RU" sz="1500" b="1" dirty="0">
                <a:solidFill>
                  <a:schemeClr val="bg1"/>
                </a:solidFill>
              </a:rPr>
              <a:t>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</a:t>
            </a:r>
            <a:r>
              <a:rPr lang="ru-RU" sz="1500" dirty="0" smtClean="0">
                <a:solidFill>
                  <a:schemeClr val="bg1"/>
                </a:solidFill>
              </a:rPr>
              <a:t>привлекательности;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</a:t>
            </a:r>
            <a:r>
              <a:rPr lang="ru-RU" sz="1500" dirty="0" smtClean="0">
                <a:solidFill>
                  <a:schemeClr val="bg1"/>
                </a:solidFill>
              </a:rPr>
              <a:t>конкурентоспособности.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ТУРИСТИЧЕСКИЙ ПОТОК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250 </a:t>
            </a:r>
            <a:r>
              <a:rPr lang="ru-RU" sz="1500" b="1" dirty="0">
                <a:solidFill>
                  <a:schemeClr val="bg1"/>
                </a:solidFill>
              </a:rPr>
              <a:t>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 smtClean="0">
                <a:solidFill>
                  <a:schemeClr val="bg1"/>
                </a:solidFill>
              </a:rPr>
              <a:t>убедились </a:t>
            </a:r>
            <a:r>
              <a:rPr lang="ru-RU" sz="1450" dirty="0">
                <a:solidFill>
                  <a:schemeClr val="bg1"/>
                </a:solidFill>
              </a:rPr>
              <a:t>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</a:t>
            </a:r>
            <a:r>
              <a:rPr lang="ru-RU" sz="1450" dirty="0" smtClean="0">
                <a:solidFill>
                  <a:schemeClr val="bg1"/>
                </a:solidFill>
              </a:rPr>
              <a:t>страны.</a:t>
            </a:r>
            <a:endParaRPr lang="ru-RU" sz="145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ПРОМЫШЛЕННЫЙ ЭКСПОРТ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сотни </a:t>
            </a:r>
            <a:r>
              <a:rPr lang="ru-RU" sz="1500" b="1" dirty="0">
                <a:solidFill>
                  <a:schemeClr val="bg1"/>
                </a:solidFill>
              </a:rPr>
              <a:t>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</a:t>
            </a:r>
            <a:r>
              <a:rPr lang="ru-RU" sz="1500" dirty="0" smtClean="0">
                <a:solidFill>
                  <a:schemeClr val="bg1"/>
                </a:solidFill>
              </a:rPr>
              <a:t>государства;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отдельные </a:t>
            </a:r>
            <a:r>
              <a:rPr lang="ru-RU" sz="1500" dirty="0">
                <a:solidFill>
                  <a:schemeClr val="bg1"/>
                </a:solidFill>
              </a:rPr>
              <a:t>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</a:t>
            </a:r>
            <a:r>
              <a:rPr lang="ru-RU" sz="1500" dirty="0" smtClean="0">
                <a:solidFill>
                  <a:schemeClr val="bg1"/>
                </a:solidFill>
              </a:rPr>
              <a:t>продажах.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 smtClean="0"/>
              <a:t>Создание </a:t>
            </a:r>
            <a:r>
              <a:rPr lang="ru-RU" sz="1300" dirty="0"/>
              <a:t>собственных технологий в </a:t>
            </a:r>
            <a:r>
              <a:rPr lang="ru-RU" sz="1300" b="1" dirty="0"/>
              <a:t>критически важных </a:t>
            </a:r>
            <a:r>
              <a:rPr lang="ru-RU" sz="1300" b="1" dirty="0" smtClean="0"/>
              <a:t>отраслях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</a:t>
            </a:r>
            <a:r>
              <a:rPr lang="ru-RU" sz="1300" b="1" dirty="0" smtClean="0"/>
              <a:t>экономики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 smtClean="0"/>
              <a:t>Базовый </a:t>
            </a:r>
            <a:r>
              <a:rPr lang="ru-RU" sz="1300" b="1" dirty="0"/>
              <a:t>приоритет:</a:t>
            </a:r>
            <a:r>
              <a:rPr lang="ru-RU" sz="1300" dirty="0"/>
              <a:t> полное обеспечение промышленности и ВПК отечественными </a:t>
            </a:r>
            <a:r>
              <a:rPr lang="ru-RU" sz="1300" dirty="0" smtClean="0"/>
              <a:t>компонентами.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 smtClean="0"/>
              <a:t>Ежегодное </a:t>
            </a:r>
            <a:r>
              <a:rPr lang="ru-RU" sz="1300" b="1" dirty="0"/>
              <a:t>обновление</a:t>
            </a:r>
            <a:r>
              <a:rPr lang="ru-RU" sz="1300" dirty="0"/>
              <a:t> модельного ряда станков с </a:t>
            </a:r>
            <a:r>
              <a:rPr lang="ru-RU" sz="1300" dirty="0" smtClean="0"/>
              <a:t>программным управлением.</a:t>
            </a:r>
            <a:endParaRPr lang="ru-RU" sz="1300" dirty="0"/>
          </a:p>
          <a:p>
            <a:r>
              <a:rPr lang="ru-RU" sz="1300" dirty="0"/>
              <a:t>100% покрытие потребностей отечественных </a:t>
            </a:r>
            <a:r>
              <a:rPr lang="ru-RU" sz="1300" dirty="0" smtClean="0"/>
              <a:t>предприятий.</a:t>
            </a:r>
            <a:endParaRPr lang="ru-RU" sz="1300" dirty="0"/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</a:t>
            </a:r>
            <a:r>
              <a:rPr lang="ru-RU" sz="1300" b="1" dirty="0" smtClean="0"/>
              <a:t>рынках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 smtClean="0"/>
              <a:t>Цель </a:t>
            </a:r>
            <a:r>
              <a:rPr lang="ru-RU" sz="1300" b="1" dirty="0"/>
              <a:t>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10 </a:t>
            </a:r>
            <a:r>
              <a:rPr lang="ru-RU" sz="1300" b="1" dirty="0"/>
              <a:t>000 промышленных </a:t>
            </a:r>
            <a:r>
              <a:rPr lang="ru-RU" sz="1300" b="1" dirty="0" smtClean="0"/>
              <a:t>работников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ПРОЕКТОВ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$</a:t>
            </a:r>
            <a:r>
              <a:rPr lang="ru-RU" sz="2400" b="1" dirty="0"/>
              <a:t>12 млрд </a:t>
            </a:r>
            <a:r>
              <a:rPr lang="ru-RU" sz="2400" b="1" dirty="0" smtClean="0"/>
              <a:t>ежегодно</a:t>
            </a:r>
            <a:endParaRPr lang="ru-RU" sz="2400" b="1" dirty="0"/>
          </a:p>
          <a:p>
            <a:endParaRPr lang="ru-RU" dirty="0"/>
          </a:p>
          <a:p>
            <a:r>
              <a:rPr lang="ru-RU" b="1" dirty="0"/>
              <a:t>Модернизация АПК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переход </a:t>
            </a:r>
            <a:r>
              <a:rPr lang="ru-RU" dirty="0"/>
              <a:t>на цифровое сельское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хозяйство </a:t>
            </a:r>
            <a:r>
              <a:rPr lang="ru-RU" dirty="0"/>
              <a:t>и технологии точного </a:t>
            </a:r>
            <a:r>
              <a:rPr lang="ru-RU" dirty="0" smtClean="0"/>
              <a:t>земледелия;</a:t>
            </a:r>
            <a:endParaRPr lang="ru-RU" dirty="0"/>
          </a:p>
          <a:p>
            <a:r>
              <a:rPr lang="ru-RU" dirty="0" smtClean="0"/>
              <a:t>централизованное </a:t>
            </a:r>
            <a:r>
              <a:rPr lang="ru-RU" dirty="0"/>
              <a:t>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 smtClean="0"/>
              <a:t>Основные </a:t>
            </a:r>
            <a:r>
              <a:rPr lang="ru-RU" sz="1600" b="1" dirty="0"/>
              <a:t>направления:</a:t>
            </a:r>
            <a:endParaRPr lang="ru-RU" sz="1600" dirty="0"/>
          </a:p>
          <a:p>
            <a:pPr algn="ctr"/>
            <a:r>
              <a:rPr lang="ru-RU" sz="1600" b="1" dirty="0" err="1" smtClean="0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</a:t>
            </a:r>
            <a:r>
              <a:rPr lang="ru-RU" sz="1600" dirty="0" smtClean="0"/>
              <a:t>онлайн-платформу;</a:t>
            </a:r>
            <a:endParaRPr lang="ru-RU" sz="1600" dirty="0"/>
          </a:p>
          <a:p>
            <a:pPr algn="ctr"/>
            <a:r>
              <a:rPr lang="ru-RU" sz="1600" b="1" dirty="0" smtClean="0"/>
              <a:t>продвижение</a:t>
            </a:r>
            <a:r>
              <a:rPr lang="ru-RU" sz="1600" b="1" dirty="0"/>
              <a:t>:</a:t>
            </a:r>
            <a:r>
              <a:rPr lang="ru-RU" sz="1600" dirty="0"/>
              <a:t> активно работать через </a:t>
            </a:r>
            <a:r>
              <a:rPr lang="ru-RU" sz="1600" dirty="0" smtClean="0"/>
              <a:t>посольства и </a:t>
            </a:r>
            <a:r>
              <a:rPr lang="ru-RU" sz="1600" dirty="0"/>
              <a:t>дилерские </a:t>
            </a:r>
            <a:r>
              <a:rPr lang="ru-RU" sz="1600" dirty="0" smtClean="0"/>
              <a:t>центры, </a:t>
            </a:r>
            <a:r>
              <a:rPr lang="ru-RU" sz="1600" dirty="0"/>
              <a:t>усиливать </a:t>
            </a:r>
            <a:r>
              <a:rPr lang="ru-RU" sz="1600" dirty="0" smtClean="0"/>
              <a:t>рекламу;</a:t>
            </a:r>
            <a:endParaRPr lang="ru-RU" sz="1600" dirty="0"/>
          </a:p>
          <a:p>
            <a:pPr algn="ctr"/>
            <a:r>
              <a:rPr lang="ru-RU" sz="1600" b="1" dirty="0" smtClean="0"/>
              <a:t>инфраструктура</a:t>
            </a:r>
            <a:r>
              <a:rPr lang="ru-RU" sz="1600" b="1" dirty="0"/>
              <a:t>:</a:t>
            </a:r>
            <a:r>
              <a:rPr lang="ru-RU" sz="1600" dirty="0"/>
              <a:t> расширять номерной фонд </a:t>
            </a:r>
            <a:r>
              <a:rPr lang="ru-RU" sz="1600" dirty="0" smtClean="0"/>
              <a:t>санаториев, </a:t>
            </a:r>
            <a:r>
              <a:rPr lang="ru-RU" sz="1600" dirty="0"/>
              <a:t>строить новые гостиницы</a:t>
            </a:r>
            <a:r>
              <a:rPr lang="ru-RU" sz="1600" dirty="0" smtClean="0"/>
              <a:t>, в том числе </a:t>
            </a:r>
            <a:r>
              <a:rPr lang="ru-RU" sz="1600" dirty="0"/>
              <a:t>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9359</TotalTime>
  <Words>246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Ермолаева Наталья Михайловна</cp:lastModifiedBy>
  <cp:revision>452</cp:revision>
  <dcterms:created xsi:type="dcterms:W3CDTF">2024-07-24T10:48:12Z</dcterms:created>
  <dcterms:modified xsi:type="dcterms:W3CDTF">2026-01-12T13:01:38Z</dcterms:modified>
</cp:coreProperties>
</file>